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3"/>
  </p:handoutMasterIdLst>
  <p:sldIdLst>
    <p:sldId id="306" r:id="rId3"/>
    <p:sldId id="296" r:id="rId4"/>
    <p:sldId id="297" r:id="rId6"/>
    <p:sldId id="298" r:id="rId7"/>
    <p:sldId id="299" r:id="rId8"/>
    <p:sldId id="300" r:id="rId9"/>
    <p:sldId id="301" r:id="rId10"/>
    <p:sldId id="302" r:id="rId11"/>
    <p:sldId id="305" r:id="rId12"/>
  </p:sldIdLst>
  <p:sldSz cx="9144000" cy="6858000" type="screen4x3"/>
  <p:notesSz cx="6858000" cy="971042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6"/>
    <p:restoredTop sz="94694" autoAdjust="0"/>
  </p:normalViewPr>
  <p:slideViewPr>
    <p:cSldViewPr>
      <p:cViewPr varScale="1">
        <p:scale>
          <a:sx n="117" d="100"/>
          <a:sy n="117" d="100"/>
        </p:scale>
        <p:origin x="192"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92"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4" name="Symbol zastępczy stopki 3"/>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84613" y="9223375"/>
            <a:ext cx="2971800" cy="485775"/>
          </a:xfrm>
          <a:prstGeom prst="rect">
            <a:avLst/>
          </a:prstGeom>
        </p:spPr>
        <p:txBody>
          <a:bodyPr vert="horz" wrap="square" lIns="91440" tIns="45720" rIns="91440" bIns="45720" numCol="1" anchor="b" anchorCtr="0" compatLnSpc="1"/>
          <a:lstStyle>
            <a:lvl1pPr algn="r" eaLnBrk="1" hangingPunct="1">
              <a:defRPr sz="1200"/>
            </a:lvl1pPr>
          </a:lstStyle>
          <a:p>
            <a:pPr>
              <a:defRPr/>
            </a:pPr>
            <a:fld id="{5A95A187-C014-4432-AB1B-100B1B2A9BBA}" type="slidenum">
              <a:rPr lang="pl-PL" altLang="pl-PL"/>
            </a:fld>
            <a:endParaRPr lang="pl-PL" altLang="pl-PL"/>
          </a:p>
        </p:txBody>
      </p:sp>
      <p:sp>
        <p:nvSpPr>
          <p:cNvPr id="6" name="Symbol zastępczy daty 5"/>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E38CDC29-B8A7-42F6-ACDE-F5C809DB2453}" type="datetimeFigureOut">
              <a:rPr lang="pl-PL" smtClean="0"/>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85775"/>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pl-PL"/>
          </a:p>
        </p:txBody>
      </p:sp>
      <p:sp>
        <p:nvSpPr>
          <p:cNvPr id="3" name="Symbol zastępczy daty 2"/>
          <p:cNvSpPr>
            <a:spLocks noGrp="1"/>
          </p:cNvSpPr>
          <p:nvPr>
            <p:ph type="dt" idx="1"/>
          </p:nvPr>
        </p:nvSpPr>
        <p:spPr>
          <a:xfrm>
            <a:off x="3884613" y="0"/>
            <a:ext cx="2971800" cy="485775"/>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3DCF40A1-AE77-4996-BB22-C08CD55DFE8D}" type="datetimeFigureOut">
              <a:rPr lang="pl-PL"/>
            </a:fld>
            <a:endParaRPr lang="pl-PL"/>
          </a:p>
        </p:txBody>
      </p:sp>
      <p:sp>
        <p:nvSpPr>
          <p:cNvPr id="4" name="Symbol zastępczy obrazu slajdu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pl-PL" noProof="0"/>
              <a:t>Kliknij, aby edytować style wzorca tekstu</a:t>
            </a:r>
            <a:endParaRPr lang="pl-PL" noProof="0"/>
          </a:p>
          <a:p>
            <a:pPr lvl="1"/>
            <a:r>
              <a:rPr lang="pl-PL" noProof="0"/>
              <a:t>Drugi poziom</a:t>
            </a:r>
            <a:endParaRPr lang="pl-PL" noProof="0"/>
          </a:p>
          <a:p>
            <a:pPr lvl="2"/>
            <a:r>
              <a:rPr lang="pl-PL" noProof="0"/>
              <a:t>Trzeci poziom</a:t>
            </a:r>
            <a:endParaRPr lang="pl-PL" noProof="0"/>
          </a:p>
          <a:p>
            <a:pPr lvl="3"/>
            <a:r>
              <a:rPr lang="pl-PL" noProof="0"/>
              <a:t>Czwarty poziom</a:t>
            </a:r>
            <a:endParaRPr lang="pl-PL" noProof="0"/>
          </a:p>
          <a:p>
            <a:pPr lvl="4"/>
            <a:r>
              <a:rPr lang="pl-PL" noProof="0"/>
              <a:t>Piąty poziom</a:t>
            </a:r>
            <a:endParaRPr lang="pl-PL" noProof="0"/>
          </a:p>
        </p:txBody>
      </p:sp>
      <p:sp>
        <p:nvSpPr>
          <p:cNvPr id="6" name="Symbol zastępczy stopki 5"/>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9223375"/>
            <a:ext cx="2971800" cy="485775"/>
          </a:xfrm>
          <a:prstGeom prst="rect">
            <a:avLst/>
          </a:prstGeom>
        </p:spPr>
        <p:txBody>
          <a:bodyPr vert="horz" wrap="square" lIns="91440" tIns="45720" rIns="91440" bIns="45720" numCol="1" anchor="b" anchorCtr="0" compatLnSpc="1"/>
          <a:lstStyle>
            <a:lvl1pPr algn="r" eaLnBrk="1" hangingPunct="1">
              <a:defRPr sz="1200"/>
            </a:lvl1pPr>
          </a:lstStyle>
          <a:p>
            <a:pPr>
              <a:defRPr/>
            </a:pPr>
            <a:fld id="{EB5598A0-A84D-48E6-97BD-5ABC529B8771}" type="slidenum">
              <a:rPr lang="pl-PL" altLang="pl-PL"/>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fld>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Ma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288" y="2155037"/>
            <a:ext cx="8140159" cy="792088"/>
          </a:xfrm>
          <a:prstGeom prst="rect">
            <a:avLst/>
          </a:prstGeom>
        </p:spPr>
        <p:txBody>
          <a:bodyPr/>
          <a:lstStyle>
            <a:lvl1pPr algn="l">
              <a:defRPr sz="2800" b="1" baseline="0"/>
            </a:lvl1pPr>
          </a:lstStyle>
          <a:p>
            <a:r>
              <a:rPr lang="pl-PL" dirty="0" err="1"/>
              <a:t>Title</a:t>
            </a:r>
            <a:r>
              <a:rPr lang="pl-PL" dirty="0"/>
              <a:t> of the </a:t>
            </a:r>
            <a:r>
              <a:rPr lang="pl-PL" dirty="0" err="1"/>
              <a:t>presentation</a:t>
            </a:r>
            <a:endParaRPr lang="pl-PL" dirty="0"/>
          </a:p>
        </p:txBody>
      </p:sp>
      <p:sp>
        <p:nvSpPr>
          <p:cNvPr id="3" name="Subtitle 2"/>
          <p:cNvSpPr>
            <a:spLocks noGrp="1"/>
          </p:cNvSpPr>
          <p:nvPr>
            <p:ph type="subTitle" idx="1" hasCustomPrompt="1"/>
          </p:nvPr>
        </p:nvSpPr>
        <p:spPr>
          <a:xfrm>
            <a:off x="470527" y="3645024"/>
            <a:ext cx="8145756" cy="432048"/>
          </a:xfrm>
          <a:prstGeom prst="rect">
            <a:avLst/>
          </a:prstGeom>
        </p:spPr>
        <p:txBody>
          <a:bodyPr/>
          <a:lstStyle>
            <a:lvl1pPr marL="0" indent="0" algn="l">
              <a:buNone/>
              <a:defRPr sz="22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Author / </a:t>
            </a:r>
            <a:r>
              <a:rPr lang="pl-PL" dirty="0" err="1"/>
              <a:t>authors</a:t>
            </a:r>
            <a:endParaRPr lang="pl-PL" dirty="0"/>
          </a:p>
        </p:txBody>
      </p:sp>
      <p:sp>
        <p:nvSpPr>
          <p:cNvPr id="22" name="Symbol zastępczy tekstu 21"/>
          <p:cNvSpPr>
            <a:spLocks noGrp="1"/>
          </p:cNvSpPr>
          <p:nvPr>
            <p:ph type="body" sz="quarter" idx="10" hasCustomPrompt="1"/>
          </p:nvPr>
        </p:nvSpPr>
        <p:spPr>
          <a:xfrm>
            <a:off x="472735" y="404797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Institution</a:t>
            </a:r>
            <a:endParaRPr lang="pl-PL" dirty="0"/>
          </a:p>
        </p:txBody>
      </p:sp>
      <p:sp>
        <p:nvSpPr>
          <p:cNvPr id="35" name="Symbol zastępczy tekstu 21"/>
          <p:cNvSpPr>
            <a:spLocks noGrp="1"/>
          </p:cNvSpPr>
          <p:nvPr>
            <p:ph type="body" sz="quarter" idx="11" hasCustomPrompt="1"/>
          </p:nvPr>
        </p:nvSpPr>
        <p:spPr>
          <a:xfrm>
            <a:off x="470527" y="465313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Date</a:t>
            </a:r>
            <a:r>
              <a:rPr lang="pl-PL" dirty="0"/>
              <a:t> of </a:t>
            </a:r>
            <a:r>
              <a:rPr lang="pl-PL" dirty="0" err="1"/>
              <a:t>presentation</a:t>
            </a: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24744"/>
            <a:ext cx="8229600" cy="401516"/>
          </a:xfrm>
          <a:prstGeom prst="rect">
            <a:avLst/>
          </a:prstGeom>
        </p:spPr>
        <p:txBody>
          <a:bodyPr/>
          <a:lstStyle>
            <a:lvl1pPr algn="l">
              <a:defRPr sz="2400" b="1"/>
            </a:lvl1pPr>
          </a:lstStyle>
          <a:p>
            <a:r>
              <a:rPr lang="pl-PL" dirty="0"/>
              <a:t>Agenda</a:t>
            </a:r>
            <a:endParaRPr lang="pl-PL" dirty="0"/>
          </a:p>
        </p:txBody>
      </p:sp>
      <p:sp>
        <p:nvSpPr>
          <p:cNvPr id="3" name="Content Placeholder 2"/>
          <p:cNvSpPr>
            <a:spLocks noGrp="1"/>
          </p:cNvSpPr>
          <p:nvPr>
            <p:ph idx="1" hasCustomPrompt="1"/>
          </p:nvPr>
        </p:nvSpPr>
        <p:spPr>
          <a:xfrm>
            <a:off x="457200" y="1916832"/>
            <a:ext cx="8229600" cy="4209331"/>
          </a:xfrm>
          <a:prstGeom prst="rect">
            <a:avLst/>
          </a:prstGeom>
        </p:spPr>
        <p:txBody>
          <a:bodyPr/>
          <a:lstStyle>
            <a:lvl1pPr marL="571500" indent="-571500">
              <a:buFont typeface="+mj-lt"/>
              <a:buAutoNum type="romanUcPeriod"/>
              <a:defRPr sz="240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Introduction</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Summary</a:t>
            </a:r>
            <a:endParaRPr lang="pl-PL" dirty="0"/>
          </a:p>
          <a:p>
            <a:pPr lvl="0"/>
            <a:r>
              <a:rPr lang="pl-PL" dirty="0" err="1"/>
              <a:t>Conclusions</a:t>
            </a:r>
            <a:endParaRPr lang="pl-PL" dirty="0"/>
          </a:p>
          <a:p>
            <a:pPr lvl="0"/>
            <a:endParaRPr lang="pl-PL" dirty="0"/>
          </a:p>
        </p:txBody>
      </p:sp>
      <p:sp>
        <p:nvSpPr>
          <p:cNvPr id="24" name="Pole tekstowe 2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endParaRPr lang="pl-PL" sz="1400" dirty="0"/>
          </a:p>
        </p:txBody>
      </p:sp>
      <p:sp>
        <p:nvSpPr>
          <p:cNvPr id="25" name="Slide Number Placeholder 5"/>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fld>
            <a:endParaRPr lang="pl-PL" alt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00" y="1124744"/>
            <a:ext cx="8229600" cy="401516"/>
          </a:xfrm>
          <a:prstGeom prst="rect">
            <a:avLst/>
          </a:prstGeom>
        </p:spPr>
        <p:txBody>
          <a:bodyPr/>
          <a:lstStyle>
            <a:lvl1pPr marL="571500" indent="-571500" algn="l">
              <a:buFont typeface="+mj-lt"/>
              <a:buAutoNum type="romanUcPeriod"/>
              <a:defRPr sz="2400" b="1"/>
            </a:lvl1pPr>
          </a:lstStyle>
          <a:p>
            <a:r>
              <a:rPr lang="pl-PL" dirty="0" err="1"/>
              <a:t>Title</a:t>
            </a:r>
            <a:r>
              <a:rPr lang="pl-PL" dirty="0"/>
              <a:t> of the </a:t>
            </a:r>
            <a:r>
              <a:rPr lang="pl-PL" dirty="0" err="1"/>
              <a:t>first</a:t>
            </a:r>
            <a:r>
              <a:rPr lang="pl-PL" dirty="0"/>
              <a:t> </a:t>
            </a:r>
            <a:r>
              <a:rPr lang="pl-PL" dirty="0" err="1"/>
              <a:t>chapter</a:t>
            </a:r>
            <a:endParaRPr lang="pl-PL" dirty="0"/>
          </a:p>
        </p:txBody>
      </p:sp>
      <p:sp>
        <p:nvSpPr>
          <p:cNvPr id="3" name="Content Placeholder 2"/>
          <p:cNvSpPr>
            <a:spLocks noGrp="1"/>
          </p:cNvSpPr>
          <p:nvPr>
            <p:ph idx="1" hasCustomPrompt="1"/>
          </p:nvPr>
        </p:nvSpPr>
        <p:spPr>
          <a:xfrm>
            <a:off x="457200" y="2122168"/>
            <a:ext cx="8229600" cy="3971127"/>
          </a:xfrm>
          <a:prstGeom prst="rect">
            <a:avLst/>
          </a:prstGeom>
        </p:spPr>
        <p:txBody>
          <a:bodyPr/>
          <a:lstStyle>
            <a:lvl1pPr marL="0" indent="0">
              <a:buFont typeface="+mj-lt"/>
              <a:buNone/>
              <a:defRPr sz="1800" baseline="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Slide</a:t>
            </a:r>
            <a:r>
              <a:rPr lang="pl-PL" dirty="0"/>
              <a:t> </a:t>
            </a:r>
            <a:r>
              <a:rPr lang="pl-PL" dirty="0" err="1"/>
              <a:t>content</a:t>
            </a:r>
            <a:r>
              <a:rPr lang="pl-PL" dirty="0"/>
              <a:t>.</a:t>
            </a:r>
            <a:endParaRPr lang="pl-PL" dirty="0"/>
          </a:p>
          <a:p>
            <a:pPr lvl="0"/>
            <a:endParaRPr lang="pl-PL" dirty="0"/>
          </a:p>
        </p:txBody>
      </p:sp>
      <p:sp>
        <p:nvSpPr>
          <p:cNvPr id="23" name="Slide Number Placeholder 5"/>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fld>
            <a:endParaRPr lang="pl-PL" altLang="pl-PL" dirty="0"/>
          </a:p>
        </p:txBody>
      </p:sp>
      <p:sp>
        <p:nvSpPr>
          <p:cNvPr id="5" name="Symbol zastępczy tekstu 4"/>
          <p:cNvSpPr>
            <a:spLocks noGrp="1"/>
          </p:cNvSpPr>
          <p:nvPr>
            <p:ph type="body" sz="quarter" idx="10" hasCustomPrompt="1"/>
          </p:nvPr>
        </p:nvSpPr>
        <p:spPr>
          <a:xfrm>
            <a:off x="1043608" y="1504628"/>
            <a:ext cx="7650005" cy="288925"/>
          </a:xfrm>
          <a:prstGeom prst="rect">
            <a:avLst/>
          </a:prstGeom>
        </p:spPr>
        <p:txBody>
          <a:bodyPr/>
          <a:lstStyle>
            <a:lvl1pPr marL="0" indent="0">
              <a:buNone/>
              <a:defRPr sz="2400">
                <a:solidFill>
                  <a:schemeClr val="bg1">
                    <a:lumMod val="50000"/>
                  </a:schemeClr>
                </a:solidFill>
              </a:defRPr>
            </a:lvl1pPr>
          </a:lstStyle>
          <a:p>
            <a:pPr lvl="0"/>
            <a:r>
              <a:rPr lang="pl-PL" dirty="0" err="1"/>
              <a:t>Slide</a:t>
            </a:r>
            <a:r>
              <a:rPr lang="pl-PL" dirty="0"/>
              <a:t> </a:t>
            </a:r>
            <a:r>
              <a:rPr lang="pl-PL" dirty="0" err="1"/>
              <a:t>name</a:t>
            </a:r>
            <a:endParaRPr lang="pl-PL" dirty="0"/>
          </a:p>
        </p:txBody>
      </p:sp>
      <p:sp>
        <p:nvSpPr>
          <p:cNvPr id="14" name="Pole tekstowe 1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endParaRPr lang="pl-PL"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Bibliograph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5124" y="1196752"/>
            <a:ext cx="7772400" cy="646948"/>
          </a:xfrm>
          <a:prstGeom prst="rect">
            <a:avLst/>
          </a:prstGeom>
        </p:spPr>
        <p:txBody>
          <a:bodyPr anchor="t" anchorCtr="0"/>
          <a:lstStyle>
            <a:lvl1pPr marL="0" indent="0">
              <a:lnSpc>
                <a:spcPct val="80000"/>
              </a:lnSpc>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err="1"/>
              <a:t>Title</a:t>
            </a:r>
            <a:r>
              <a:rPr lang="pl-PL" dirty="0"/>
              <a:t> of the </a:t>
            </a:r>
            <a:r>
              <a:rPr lang="pl-PL" dirty="0" err="1"/>
              <a:t>presentation</a:t>
            </a:r>
            <a:endParaRPr lang="en-US" dirty="0"/>
          </a:p>
        </p:txBody>
      </p:sp>
      <p:sp>
        <p:nvSpPr>
          <p:cNvPr id="11" name="Symbol zastępczy tekstu 10"/>
          <p:cNvSpPr>
            <a:spLocks noGrp="1"/>
          </p:cNvSpPr>
          <p:nvPr>
            <p:ph type="body" sz="quarter" idx="13" hasCustomPrompt="1"/>
          </p:nvPr>
        </p:nvSpPr>
        <p:spPr>
          <a:xfrm>
            <a:off x="485630" y="1844824"/>
            <a:ext cx="7771894" cy="431800"/>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a:t>Author / </a:t>
            </a:r>
            <a:r>
              <a:rPr lang="pl-PL" dirty="0" err="1"/>
              <a:t>authors</a:t>
            </a:r>
            <a:endParaRPr lang="pl-PL" dirty="0"/>
          </a:p>
        </p:txBody>
      </p:sp>
      <p:sp>
        <p:nvSpPr>
          <p:cNvPr id="12" name="Symbol zastępczy tekstu 10"/>
          <p:cNvSpPr>
            <a:spLocks noGrp="1"/>
          </p:cNvSpPr>
          <p:nvPr>
            <p:ph type="body" sz="quarter" idx="14" hasCustomPrompt="1"/>
          </p:nvPr>
        </p:nvSpPr>
        <p:spPr>
          <a:xfrm>
            <a:off x="485630" y="2193940"/>
            <a:ext cx="7771894" cy="370964"/>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err="1"/>
              <a:t>Institution</a:t>
            </a:r>
            <a:endParaRPr lang="pl-PL" dirty="0"/>
          </a:p>
        </p:txBody>
      </p:sp>
      <p:sp>
        <p:nvSpPr>
          <p:cNvPr id="18" name="Slide Number Placeholder 5"/>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fld>
            <a:endParaRPr lang="pl-PL" altLang="pl-PL" dirty="0"/>
          </a:p>
        </p:txBody>
      </p:sp>
      <p:sp>
        <p:nvSpPr>
          <p:cNvPr id="20" name="Symbol zastępczy tekstu 10"/>
          <p:cNvSpPr>
            <a:spLocks noGrp="1"/>
          </p:cNvSpPr>
          <p:nvPr>
            <p:ph type="body" sz="quarter" idx="15" hasCustomPrompt="1"/>
          </p:nvPr>
        </p:nvSpPr>
        <p:spPr>
          <a:xfrm>
            <a:off x="489366" y="3046443"/>
            <a:ext cx="7771894" cy="370964"/>
          </a:xfrm>
          <a:prstGeom prst="rect">
            <a:avLst/>
          </a:prstGeom>
        </p:spPr>
        <p:txBody>
          <a:bodyPr/>
          <a:lstStyle>
            <a:lvl1pPr marL="0" indent="0">
              <a:buNone/>
              <a:defRPr sz="1600" b="1" baseline="0">
                <a:solidFill>
                  <a:schemeClr val="tx1"/>
                </a:solidFill>
              </a:defRPr>
            </a:lvl1pPr>
            <a:lvl2pPr>
              <a:defRPr sz="2400"/>
            </a:lvl2pPr>
            <a:lvl3pPr>
              <a:defRPr sz="2000"/>
            </a:lvl3pPr>
            <a:lvl4pPr>
              <a:defRPr sz="1800"/>
            </a:lvl4pPr>
            <a:lvl5pPr>
              <a:defRPr sz="1800"/>
            </a:lvl5pPr>
          </a:lstStyle>
          <a:p>
            <a:pPr lvl="0"/>
            <a:r>
              <a:rPr lang="pl-PL" dirty="0" err="1"/>
              <a:t>Bibliography</a:t>
            </a:r>
            <a:endParaRPr lang="pl-PL" dirty="0"/>
          </a:p>
        </p:txBody>
      </p:sp>
      <p:sp>
        <p:nvSpPr>
          <p:cNvPr id="23" name="Symbol zastępczy tekstu 22"/>
          <p:cNvSpPr>
            <a:spLocks noGrp="1"/>
          </p:cNvSpPr>
          <p:nvPr>
            <p:ph type="body" sz="quarter" idx="16" hasCustomPrompt="1"/>
          </p:nvPr>
        </p:nvSpPr>
        <p:spPr>
          <a:xfrm>
            <a:off x="485775" y="3429000"/>
            <a:ext cx="7772400" cy="2663825"/>
          </a:xfrm>
          <a:prstGeom prst="rect">
            <a:avLst/>
          </a:prstGeom>
        </p:spPr>
        <p:txBody>
          <a:bodyPr/>
          <a:lstStyle>
            <a:lvl1pPr marL="171450" indent="-171450">
              <a:buFont typeface="Arial" panose="020B0604020202020204" pitchFamily="34" charset="0"/>
              <a:buChar char="•"/>
              <a:defRPr sz="1400" baseline="0"/>
            </a:lvl1pPr>
            <a:lvl2pPr>
              <a:defRPr sz="1200"/>
            </a:lvl2pPr>
            <a:lvl3pPr>
              <a:defRPr sz="1200"/>
            </a:lvl3pPr>
            <a:lvl4pPr>
              <a:defRPr sz="1200"/>
            </a:lvl4pPr>
            <a:lvl5pPr>
              <a:defRPr sz="1200"/>
            </a:lvl5pPr>
          </a:lstStyle>
          <a:p>
            <a:pPr lvl="0"/>
            <a:r>
              <a:rPr lang="pl-PL" dirty="0" err="1"/>
              <a:t>Position</a:t>
            </a:r>
            <a:r>
              <a:rPr lang="pl-PL" dirty="0"/>
              <a:t> 1.</a:t>
            </a:r>
            <a:endParaRPr lang="pl-PL" dirty="0"/>
          </a:p>
          <a:p>
            <a:pPr lvl="0"/>
            <a:r>
              <a:rPr lang="pl-PL" dirty="0" err="1"/>
              <a:t>Position</a:t>
            </a:r>
            <a:r>
              <a:rPr lang="pl-PL" dirty="0"/>
              <a:t> 2.</a:t>
            </a:r>
            <a:endParaRPr lang="pl-PL" dirty="0"/>
          </a:p>
          <a:p>
            <a:pPr lvl="0"/>
            <a:r>
              <a:rPr lang="pl-PL" dirty="0" err="1"/>
              <a:t>Position</a:t>
            </a:r>
            <a:r>
              <a:rPr lang="pl-PL" dirty="0"/>
              <a:t> 3.</a:t>
            </a:r>
            <a:endParaRPr lang="pl-PL" dirty="0"/>
          </a:p>
          <a:p>
            <a:pPr lvl="0"/>
            <a:r>
              <a:rPr lang="pl-PL" dirty="0" err="1"/>
              <a:t>Position</a:t>
            </a:r>
            <a:r>
              <a:rPr lang="pl-PL" dirty="0"/>
              <a:t> 4.</a:t>
            </a:r>
            <a:endParaRPr lang="pl-PL" dirty="0"/>
          </a:p>
          <a:p>
            <a:pPr lvl="0"/>
            <a:r>
              <a:rPr lang="pl-PL" dirty="0" err="1"/>
              <a:t>Position</a:t>
            </a:r>
            <a:r>
              <a:rPr lang="pl-PL" dirty="0"/>
              <a:t> 5.</a:t>
            </a:r>
            <a:endParaRPr lang="pl-PL" dirty="0"/>
          </a:p>
          <a:p>
            <a:pPr lvl="0"/>
            <a:r>
              <a:rPr lang="pl-PL" dirty="0" err="1"/>
              <a:t>Position</a:t>
            </a:r>
            <a:r>
              <a:rPr lang="pl-PL" dirty="0"/>
              <a:t> 6.</a:t>
            </a:r>
            <a:endParaRPr lang="pl-PL" dirty="0"/>
          </a:p>
        </p:txBody>
      </p:sp>
      <p:sp>
        <p:nvSpPr>
          <p:cNvPr id="25" name="Pole tekstowe 24"/>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endParaRPr lang="pl-PL" sz="1400"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userDrawn="1"/>
        </p:nvSpPr>
        <p:spPr>
          <a:xfrm>
            <a:off x="0" y="6487116"/>
            <a:ext cx="9144000" cy="37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l-PL"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0638" y="1485112"/>
            <a:ext cx="8140159" cy="792088"/>
          </a:xfrm>
        </p:spPr>
        <p:txBody>
          <a:bodyPr/>
          <a:lstStyle/>
          <a:p>
            <a:pPr algn="just"/>
            <a:r>
              <a:rPr lang="pl-PL" dirty="0"/>
              <a:t>Brexit. What will happen to flights between the United Kingdom of Great Britain and Northern Ireland and European Union countries? Legal aspects of air transport</a:t>
            </a:r>
            <a:endParaRPr lang="pl-PL" dirty="0"/>
          </a:p>
        </p:txBody>
      </p:sp>
      <p:sp>
        <p:nvSpPr>
          <p:cNvPr id="3" name="Podtytuł 2"/>
          <p:cNvSpPr>
            <a:spLocks noGrp="1"/>
          </p:cNvSpPr>
          <p:nvPr>
            <p:ph type="subTitle" idx="1"/>
          </p:nvPr>
        </p:nvSpPr>
        <p:spPr/>
        <p:txBody>
          <a:bodyPr/>
          <a:lstStyle/>
          <a:p>
            <a:r>
              <a:rPr lang="pl-PL" dirty="0" err="1"/>
              <a:t> Agnieszka Fortońska</a:t>
            </a:r>
            <a:endParaRPr lang="pl-PL" dirty="0"/>
          </a:p>
        </p:txBody>
      </p:sp>
      <p:sp>
        <p:nvSpPr>
          <p:cNvPr id="4" name="Symbol zastępczy tekstu 3"/>
          <p:cNvSpPr>
            <a:spLocks noGrp="1"/>
          </p:cNvSpPr>
          <p:nvPr>
            <p:ph type="body" sz="quarter" idx="10"/>
          </p:nvPr>
        </p:nvSpPr>
        <p:spPr/>
        <p:txBody>
          <a:bodyPr/>
          <a:lstStyle/>
          <a:p>
            <a:r>
              <a:rPr lang="pl-PL" dirty="0" err="1"/>
              <a:t> University of Silesia</a:t>
            </a:r>
            <a:endParaRPr lang="pl-PL" dirty="0"/>
          </a:p>
        </p:txBody>
      </p:sp>
      <p:sp>
        <p:nvSpPr>
          <p:cNvPr id="5" name="Symbol zastępczy tekstu 4"/>
          <p:cNvSpPr>
            <a:spLocks noGrp="1"/>
          </p:cNvSpPr>
          <p:nvPr>
            <p:ph type="body" sz="quarter" idx="11"/>
          </p:nvPr>
        </p:nvSpPr>
        <p:spPr/>
        <p:txBody>
          <a:bodyPr/>
          <a:lstStyle/>
          <a:p>
            <a:r>
              <a:rPr lang="pl-PL" dirty="0" err="1"/>
              <a:t> 20.10.2020 </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Agenda</a:t>
            </a:r>
            <a:endParaRPr lang="pl-PL" dirty="0"/>
          </a:p>
        </p:txBody>
      </p:sp>
      <p:sp>
        <p:nvSpPr>
          <p:cNvPr id="3" name="Symbol zastępczy zawartości 2"/>
          <p:cNvSpPr>
            <a:spLocks noGrp="1"/>
          </p:cNvSpPr>
          <p:nvPr>
            <p:ph idx="1"/>
          </p:nvPr>
        </p:nvSpPr>
        <p:spPr>
          <a:xfrm>
            <a:off x="457200" y="1525905"/>
            <a:ext cx="8229600" cy="4600575"/>
          </a:xfrm>
        </p:spPr>
        <p:txBody>
          <a:bodyPr/>
          <a:lstStyle/>
          <a:p>
            <a:pPr lvl="0" algn="just"/>
            <a:r>
              <a:rPr lang="pl-PL" dirty="0" err="1"/>
              <a:t>Introduction</a:t>
            </a:r>
            <a:endParaRPr lang="pl-PL" dirty="0"/>
          </a:p>
          <a:p>
            <a:pPr lvl="0" algn="just"/>
            <a:r>
              <a:rPr lang="pl-PL" dirty="0">
                <a:sym typeface="+mn-ea"/>
              </a:rPr>
              <a:t>Analysis of the United Kingdom's relations with the European Union and the current legal situation regarding the operation of flights from and to the United Kingdom</a:t>
            </a:r>
            <a:endParaRPr lang="pl-PL" dirty="0"/>
          </a:p>
          <a:p>
            <a:pPr lvl="0" algn="just"/>
            <a:r>
              <a:rPr lang="pl-PL" dirty="0">
                <a:sym typeface="+mn-ea"/>
              </a:rPr>
              <a:t>Analysis of relations between the European Union Aviation Safety Agency and the United Kingdom</a:t>
            </a:r>
            <a:endParaRPr lang="pl-PL" dirty="0"/>
          </a:p>
          <a:p>
            <a:pPr lvl="0" algn="just"/>
            <a:r>
              <a:rPr lang="pl-PL" dirty="0">
                <a:sym typeface="+mn-ea"/>
              </a:rPr>
              <a:t>Analysis of present relations between the United Kingdom and other aviation organisations </a:t>
            </a:r>
            <a:br>
              <a:rPr lang="pl-PL" dirty="0">
                <a:sym typeface="+mn-ea"/>
              </a:rPr>
            </a:br>
            <a:r>
              <a:rPr lang="pl-PL" dirty="0">
                <a:sym typeface="+mn-ea"/>
              </a:rPr>
              <a:t>UK relations with ICAO, EUROCONTROL, ECAC</a:t>
            </a:r>
            <a:endParaRPr lang="pl-PL" dirty="0"/>
          </a:p>
          <a:p>
            <a:pPr lvl="0" algn="just"/>
            <a:r>
              <a:rPr lang="pl-PL" dirty="0">
                <a:sym typeface="+mn-ea"/>
              </a:rPr>
              <a:t>Flight safety</a:t>
            </a:r>
            <a:endParaRPr lang="pl-PL" dirty="0"/>
          </a:p>
          <a:p>
            <a:pPr lvl="0" algn="just"/>
            <a:r>
              <a:rPr lang="pl-PL" dirty="0" err="1"/>
              <a:t>Conclusions</a:t>
            </a:r>
            <a:endParaRPr lang="pl-PL" dirty="0"/>
          </a:p>
        </p:txBody>
      </p:sp>
      <p:sp>
        <p:nvSpPr>
          <p:cNvPr id="4" name="Symbol zastępczy numeru slajdu 3"/>
          <p:cNvSpPr>
            <a:spLocks noGrp="1"/>
          </p:cNvSpPr>
          <p:nvPr>
            <p:ph type="sldNum" sz="quarter" idx="4"/>
          </p:nvPr>
        </p:nvSpPr>
        <p:spPr>
          <a:xfrm>
            <a:off x="6515100" y="6525344"/>
            <a:ext cx="2133600" cy="365125"/>
          </a:xfrm>
          <a:prstGeom prst="rect">
            <a:avLst/>
          </a:prstGeom>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Introdction</a:t>
            </a:r>
            <a:endParaRPr lang="pl-PL" dirty="0"/>
          </a:p>
        </p:txBody>
      </p:sp>
      <p:sp>
        <p:nvSpPr>
          <p:cNvPr id="3" name="Symbol zastępczy zawartości 2"/>
          <p:cNvSpPr>
            <a:spLocks noGrp="1"/>
          </p:cNvSpPr>
          <p:nvPr>
            <p:ph idx="1"/>
          </p:nvPr>
        </p:nvSpPr>
        <p:spPr>
          <a:xfrm>
            <a:off x="172085" y="2006600"/>
            <a:ext cx="8799195" cy="3591560"/>
          </a:xfrm>
        </p:spPr>
        <p:txBody>
          <a:bodyPr/>
          <a:lstStyle/>
          <a:p>
            <a:pPr marL="285750" indent="-285750" algn="just">
              <a:buFont typeface="Arial" panose="020B0604020202020204" pitchFamily="34" charset="0"/>
              <a:buChar char="•"/>
            </a:pPr>
            <a:r>
              <a:rPr lang="pl-PL" dirty="0"/>
              <a:t>On 29 March 2017 the United Kingdom of Great Britain and Northern Ireland gave notification of its intention to withdraw from the European Union in accordance with Article 50 of the Treaty on European Union. </a:t>
            </a:r>
            <a:endParaRPr lang="pl-PL" dirty="0"/>
          </a:p>
          <a:p>
            <a:pPr marL="285750" indent="-285750" algn="just">
              <a:buFont typeface="Arial" panose="020B0604020202020204" pitchFamily="34" charset="0"/>
              <a:buChar char="•"/>
            </a:pPr>
            <a:r>
              <a:rPr lang="pl-PL" dirty="0"/>
              <a:t>Under that Article, each State has the possibility to withdraw from the European Union. However, such a decision has a number of legal and political implications. </a:t>
            </a:r>
            <a:endParaRPr lang="pl-PL" dirty="0"/>
          </a:p>
          <a:p>
            <a:pPr marL="285750" indent="-285750" algn="just">
              <a:buFont typeface="Arial" panose="020B0604020202020204" pitchFamily="34" charset="0"/>
              <a:buChar char="•"/>
            </a:pPr>
            <a:r>
              <a:rPr lang="pl-PL" dirty="0"/>
              <a:t>How flights from the UK will be operated and whether they will still be safe? </a:t>
            </a:r>
            <a:endParaRPr lang="pl-PL" dirty="0"/>
          </a:p>
          <a:p>
            <a:pPr marL="285750" indent="-285750" algn="just">
              <a:buFont typeface="Arial" panose="020B0604020202020204" pitchFamily="34" charset="0"/>
              <a:buChar char="•"/>
            </a:pPr>
            <a:r>
              <a:rPr lang="pl-PL" dirty="0"/>
              <a:t>It should be considered whether, in the current legislation status, UK will be subject to the European Union Aviation Safety Agency or another aviation organisation.</a:t>
            </a:r>
            <a:endParaRPr lang="pl-PL" dirty="0"/>
          </a:p>
          <a:p>
            <a:pPr algn="just"/>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buFont typeface="+mj-lt"/>
              <a:buAutoNum type="romanUcPeriod" startAt="2"/>
            </a:pPr>
            <a:r>
              <a:rPr lang="pl-PL" dirty="0"/>
              <a:t>Analysis of the United Kingdom's relations with the European Union and the current legal situation regarding the operation of flights from and to the United Kingdom</a:t>
            </a:r>
            <a:endParaRPr lang="pl-PL" dirty="0"/>
          </a:p>
        </p:txBody>
      </p:sp>
      <p:sp>
        <p:nvSpPr>
          <p:cNvPr id="3" name="Symbol zastępczy zawartości 2"/>
          <p:cNvSpPr>
            <a:spLocks noGrp="1"/>
          </p:cNvSpPr>
          <p:nvPr>
            <p:ph idx="1"/>
          </p:nvPr>
        </p:nvSpPr>
        <p:spPr>
          <a:xfrm>
            <a:off x="457200" y="2313305"/>
            <a:ext cx="8229600" cy="3780155"/>
          </a:xfrm>
        </p:spPr>
        <p:txBody>
          <a:bodyPr/>
          <a:lstStyle/>
          <a:p>
            <a:pPr marL="285750" indent="-285750" algn="just">
              <a:buFont typeface="Arial" panose="020B0604020202020204" pitchFamily="34" charset="0"/>
              <a:buChar char="•"/>
            </a:pPr>
            <a:r>
              <a:rPr lang="pl-PL" dirty="0"/>
              <a:t>The United Kingdom has no longer officially been a member of the European Union since 1 February 2020. This date is at the same time the date of entry into force of the Agreement on the United Kingdom's withdrawal from the Union and the first date on which the transitional period from 1 February 2020 to 31 December 2020 starts.  </a:t>
            </a:r>
            <a:endParaRPr lang="pl-PL" dirty="0"/>
          </a:p>
          <a:p>
            <a:pPr marL="285750" indent="-285750" algn="just">
              <a:buFont typeface="Arial" panose="020B0604020202020204" pitchFamily="34" charset="0"/>
              <a:buChar char="•"/>
            </a:pPr>
            <a:r>
              <a:rPr lang="pl-PL" dirty="0"/>
              <a:t>Regulation (EU) 2019/502 of the European Parliament and of the Council of 25 March 2019, which sets down the conditions for the granting of the Union operating licence to air carriers and which establishes the freedom to provide intra-EU air services. </a:t>
            </a:r>
            <a:endParaRPr lang="pl-PL" dirty="0"/>
          </a:p>
          <a:p>
            <a:pPr marL="285750" indent="-285750" algn="just">
              <a:buFont typeface="Arial" panose="020B0604020202020204" pitchFamily="34" charset="0"/>
              <a:buChar char="•"/>
            </a:pPr>
            <a:r>
              <a:rPr lang="pl-PL" dirty="0"/>
              <a:t>Political Declaration No. 2020/C 34/01 was concluded in 2020 between the United Kingdom and the European Union. </a:t>
            </a:r>
            <a:endParaRPr lang="pl-PL" dirty="0"/>
          </a:p>
          <a:p>
            <a:pPr marL="285750" indent="-285750" algn="just">
              <a:buFont typeface="Arial" panose="020B0604020202020204" pitchFamily="34" charset="0"/>
              <a:buChar char="•"/>
            </a:pPr>
            <a:r>
              <a:rPr lang="pl-PL" dirty="0"/>
              <a:t>The CATA Agreement </a:t>
            </a:r>
            <a:endParaRPr lang="pl-PL" dirty="0"/>
          </a:p>
          <a:p>
            <a:pPr marL="285750" indent="-285750" algn="just">
              <a:buFont typeface="Arial" panose="020B0604020202020204" pitchFamily="34" charset="0"/>
              <a:buChar char="•"/>
            </a:pPr>
            <a:r>
              <a:rPr lang="pl-PL" dirty="0"/>
              <a:t> The European Common Aviation Area. </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pl-PL" dirty="0"/>
              <a:t>Analysis of relations between the European Union Aviation Safety Agency and the United Kingdom</a:t>
            </a:r>
            <a:endParaRPr lang="pl-PL" dirty="0"/>
          </a:p>
        </p:txBody>
      </p:sp>
      <p:sp>
        <p:nvSpPr>
          <p:cNvPr id="3" name="Symbol zastępczy zawartości 2"/>
          <p:cNvSpPr>
            <a:spLocks noGrp="1"/>
          </p:cNvSpPr>
          <p:nvPr>
            <p:ph idx="1"/>
          </p:nvPr>
        </p:nvSpPr>
        <p:spPr/>
        <p:txBody>
          <a:bodyPr/>
          <a:lstStyle/>
          <a:p>
            <a:pPr marL="285750" indent="-285750" algn="just">
              <a:buFont typeface="Arial" panose="020B0604020202020204" pitchFamily="34" charset="0"/>
              <a:buChar char="•"/>
            </a:pPr>
            <a:r>
              <a:rPr lang="pl-PL" dirty="0"/>
              <a:t>EASA is a body of the European Union and has legal personality.  EASA has its seat in Cologne, Federal Republic of Germany. EASA has contacts with other countries through bilateral agreements, working arrangements, or technical cooperation or a memorandum of understanding. Furthermore, some countries have an observer status with EASA. </a:t>
            </a:r>
            <a:endParaRPr lang="pl-PL" dirty="0"/>
          </a:p>
          <a:p>
            <a:pPr marL="285750" indent="-285750" algn="just">
              <a:buFont typeface="Arial" panose="020B0604020202020204" pitchFamily="34" charset="0"/>
              <a:buChar char="•"/>
            </a:pPr>
            <a:r>
              <a:rPr lang="pl-PL" dirty="0"/>
              <a:t>The United Kingdom is no longer a member of the European Union and therefore no longer a member of EASA. According to the withdrawal agreement, it is now officially recognised by the EU as a 'third country' and therefore no longer participating in the EU decision-making process. </a:t>
            </a:r>
            <a:endParaRPr lang="pl-PL" dirty="0"/>
          </a:p>
          <a:p>
            <a:pPr marL="285750" indent="-285750" algn="just">
              <a:buFont typeface="Arial" panose="020B0604020202020204" pitchFamily="34" charset="0"/>
              <a:buChar char="•"/>
            </a:pPr>
            <a:r>
              <a:rPr lang="pl-PL" dirty="0"/>
              <a:t>The EU and the UK have jointly agreed on a transitional period which will last until 31 December 2020. </a:t>
            </a:r>
            <a:endParaRPr lang="pl-PL" dirty="0"/>
          </a:p>
          <a:p>
            <a:pPr marL="285750" indent="-285750" algn="just">
              <a:buFont typeface="Arial" panose="020B0604020202020204" pitchFamily="34" charset="0"/>
              <a:buChar char="•"/>
            </a:pPr>
            <a:r>
              <a:rPr lang="pl-PL" dirty="0"/>
              <a:t>Until now, EASA has been authorised to issue licences and certificates, but when the United Kingdom leaves the European Union, this situation will change.</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buFont typeface="+mj-lt"/>
              <a:buAutoNum type="romanUcPeriod" startAt="4"/>
            </a:pPr>
            <a:r>
              <a:rPr lang="pl-PL" dirty="0"/>
              <a:t>Analysis of present relations between the United Kingdom and other aviation organisations </a:t>
            </a:r>
            <a:br>
              <a:rPr lang="pl-PL" dirty="0"/>
            </a:br>
            <a:r>
              <a:rPr lang="pl-PL" dirty="0"/>
              <a:t>UK relations with ICAO, EUROCONTROL, ECAC</a:t>
            </a:r>
            <a:endParaRPr lang="pl-PL" dirty="0"/>
          </a:p>
        </p:txBody>
      </p:sp>
      <p:sp>
        <p:nvSpPr>
          <p:cNvPr id="3" name="Symbol zastępczy zawartości 2"/>
          <p:cNvSpPr>
            <a:spLocks noGrp="1"/>
          </p:cNvSpPr>
          <p:nvPr>
            <p:ph idx="1"/>
          </p:nvPr>
        </p:nvSpPr>
        <p:spPr>
          <a:xfrm>
            <a:off x="457200" y="2457450"/>
            <a:ext cx="8229600" cy="3636010"/>
          </a:xfrm>
        </p:spPr>
        <p:txBody>
          <a:bodyPr/>
          <a:lstStyle/>
          <a:p>
            <a:pPr marL="285750" indent="-285750" algn="just">
              <a:buFont typeface="Arial" panose="020B0604020202020204" pitchFamily="34" charset="0"/>
              <a:buChar char="•"/>
            </a:pPr>
            <a:r>
              <a:rPr lang="pl-PL" dirty="0"/>
              <a:t>ICAO is a UN specialised organisation which develops and implements international regulations governing the safety of international air navigation and supports the development of air transport to ensure safe and orderly development.</a:t>
            </a:r>
            <a:endParaRPr lang="pl-PL" dirty="0"/>
          </a:p>
          <a:p>
            <a:pPr marL="285750" indent="-285750" algn="just">
              <a:buFont typeface="Arial" panose="020B0604020202020204" pitchFamily="34" charset="0"/>
              <a:buChar char="•"/>
            </a:pPr>
            <a:r>
              <a:rPr lang="pl-PL" dirty="0"/>
              <a:t>EUROCONTROL was established by the International Convention on Cooperation for the Safety of Air Navigation. It is a regional, specialised intergovernmental organisation which aims to coordinate the cooperation of the Member States, as well as international organisations (including the European Union), to ensure the safety of civil and military air navigation. </a:t>
            </a:r>
            <a:endParaRPr lang="pl-PL" dirty="0"/>
          </a:p>
          <a:p>
            <a:pPr marL="285750" indent="-285750" algn="just">
              <a:buFont typeface="Arial" panose="020B0604020202020204" pitchFamily="34" charset="0"/>
              <a:buChar char="•"/>
            </a:pPr>
            <a:r>
              <a:rPr lang="pl-PL" dirty="0"/>
              <a:t>The European Civil Aviation Conference, based in Paris, was founded in 1955. It harmonises civil aviation policies and practices among its Member States. </a:t>
            </a:r>
            <a:endParaRPr lang="pl-PL" dirty="0"/>
          </a:p>
          <a:p>
            <a:pPr marL="285750" indent="-285750" algn="just">
              <a:buFont typeface="Arial" panose="020B0604020202020204" pitchFamily="34" charset="0"/>
              <a:buChar char="•"/>
            </a:pPr>
            <a:r>
              <a:rPr lang="pl-PL" dirty="0"/>
              <a:t>Relations with ICAO, EUROCONTROL, ECAC</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5"/>
            </a:pPr>
            <a:r>
              <a:rPr lang="pl-PL" dirty="0"/>
              <a:t>Flight safety</a:t>
            </a:r>
            <a:endParaRPr lang="pl-PL" dirty="0"/>
          </a:p>
        </p:txBody>
      </p:sp>
      <p:sp>
        <p:nvSpPr>
          <p:cNvPr id="3" name="Symbol zastępczy zawartości 2"/>
          <p:cNvSpPr>
            <a:spLocks noGrp="1"/>
          </p:cNvSpPr>
          <p:nvPr>
            <p:ph idx="1"/>
          </p:nvPr>
        </p:nvSpPr>
        <p:spPr>
          <a:xfrm>
            <a:off x="457200" y="1608455"/>
            <a:ext cx="8229600" cy="4485005"/>
          </a:xfrm>
        </p:spPr>
        <p:txBody>
          <a:bodyPr/>
          <a:lstStyle/>
          <a:p>
            <a:pPr marL="285750" indent="-285750" algn="just">
              <a:buFont typeface="Arial" panose="020B0604020202020204" pitchFamily="34" charset="0"/>
              <a:buChar char="•"/>
            </a:pPr>
            <a:r>
              <a:rPr lang="pl-PL" dirty="0"/>
              <a:t>Flight safety plays an important role in air transport. </a:t>
            </a:r>
            <a:endParaRPr lang="pl-PL" dirty="0"/>
          </a:p>
          <a:p>
            <a:pPr marL="285750" indent="-285750" algn="just">
              <a:buFont typeface="Arial" panose="020B0604020202020204" pitchFamily="34" charset="0"/>
              <a:buChar char="•"/>
            </a:pPr>
            <a:r>
              <a:rPr lang="pl-PL" dirty="0"/>
              <a:t> According to Annex 19 to the Chicago Convention, safety is a state in which risks associated with aviation activities, related to, or in direct support of the operation of aircraft, are reduced and controlled to an acceptable level.</a:t>
            </a:r>
            <a:endParaRPr lang="pl-PL" dirty="0"/>
          </a:p>
          <a:p>
            <a:pPr marL="285750" indent="-285750" algn="just">
              <a:buFont typeface="Arial" panose="020B0604020202020204" pitchFamily="34" charset="0"/>
              <a:buChar char="•"/>
            </a:pPr>
            <a:r>
              <a:rPr lang="pl-PL" dirty="0"/>
              <a:t> The European Parliament and the Council introduced Regulation No 1008/2008 of 24 September 2008 on common rules for the operation of air services in the Community, which governs the licensing of Community air carriers, the right of Community air carriers to operate intra-Community air services and the pricing of intra-Community air services. </a:t>
            </a:r>
            <a:endParaRPr lang="pl-PL" dirty="0"/>
          </a:p>
          <a:p>
            <a:pPr marL="285750" indent="-285750" algn="just">
              <a:buFont typeface="Arial" panose="020B0604020202020204" pitchFamily="34" charset="0"/>
              <a:buChar char="•"/>
            </a:pPr>
            <a:r>
              <a:rPr lang="pl-PL" dirty="0"/>
              <a:t>Opinion of the European Economic and Social Committee (2019/C 190/06) [22], the importance of international aviation for economic growth has been underlined. The European Economic and Social Committee has indicated that civil aviation safety can be ensured by uniform standards implemented by particular countries. The opinion highlights the role of the European Union Aviation Safety Agency, which issues aviation certificates.</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6"/>
            </a:pPr>
            <a:r>
              <a:rPr lang="pl-PL" dirty="0"/>
              <a:t>Conclusion</a:t>
            </a:r>
            <a:endParaRPr lang="pl-PL" dirty="0"/>
          </a:p>
        </p:txBody>
      </p:sp>
      <p:sp>
        <p:nvSpPr>
          <p:cNvPr id="3" name="Symbol zastępczy zawartości 2"/>
          <p:cNvSpPr>
            <a:spLocks noGrp="1"/>
          </p:cNvSpPr>
          <p:nvPr>
            <p:ph idx="1"/>
          </p:nvPr>
        </p:nvSpPr>
        <p:spPr>
          <a:xfrm>
            <a:off x="419100" y="1742438"/>
            <a:ext cx="8229600" cy="3971127"/>
          </a:xfrm>
        </p:spPr>
        <p:txBody>
          <a:bodyPr/>
          <a:lstStyle/>
          <a:p>
            <a:pPr marL="285750" indent="-285750" algn="just">
              <a:buFont typeface="Arial" panose="020B0604020202020204" pitchFamily="34" charset="0"/>
              <a:buChar char="•"/>
            </a:pPr>
            <a:r>
              <a:rPr lang="pl-PL" dirty="0"/>
              <a:t>Air transport is one of the fastest growing methods of transport. </a:t>
            </a:r>
            <a:endParaRPr lang="pl-PL" dirty="0"/>
          </a:p>
          <a:p>
            <a:pPr marL="285750" indent="-285750" algn="just">
              <a:buFont typeface="Arial" panose="020B0604020202020204" pitchFamily="34" charset="0"/>
              <a:buChar char="•"/>
            </a:pPr>
            <a:r>
              <a:rPr lang="pl-PL" dirty="0"/>
              <a:t>The United Kingdom, which was the first ever to leave the European Union, will face many challenges after the transitional period. </a:t>
            </a:r>
            <a:endParaRPr lang="pl-PL" dirty="0"/>
          </a:p>
          <a:p>
            <a:pPr marL="285750" indent="-285750" algn="just">
              <a:buFont typeface="Arial" panose="020B0604020202020204" pitchFamily="34" charset="0"/>
              <a:buChar char="•"/>
            </a:pPr>
            <a:r>
              <a:rPr lang="pl-PL" dirty="0"/>
              <a:t>Another issue will be the regulation of relations with EASA and ECAA. </a:t>
            </a:r>
            <a:endParaRPr lang="pl-PL" dirty="0"/>
          </a:p>
          <a:p>
            <a:pPr marL="285750" indent="-285750" algn="just">
              <a:buFont typeface="Arial" panose="020B0604020202020204" pitchFamily="34" charset="0"/>
              <a:buChar char="•"/>
            </a:pPr>
            <a:r>
              <a:rPr lang="pl-PL" dirty="0"/>
              <a:t>The United Kingdom cannot afford to break off contacts with the countries that are members of the European Union, as the number of passengers handled is increasing year on year, which makes it necessary to expand the airports and which has an impact on the economy of the whole country. </a:t>
            </a:r>
            <a:endParaRPr lang="pl-PL" dirty="0"/>
          </a:p>
          <a:p>
            <a:pPr marL="285750" indent="-285750" algn="just">
              <a:buFont typeface="Arial" panose="020B0604020202020204" pitchFamily="34" charset="0"/>
              <a:buChar char="•"/>
            </a:pPr>
            <a:r>
              <a:rPr lang="pl-PL" dirty="0"/>
              <a:t>After the end of the transitional period that we will be able to see how the United Kingdom's relations will be regulated after 31 December 2020. It will then be clear what legal decisions have been taken to maintain safety standards for flights from and to the UK.</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pPr algn="just"/>
            <a:r>
              <a:rPr lang="pl-PL" dirty="0">
                <a:sym typeface="+mn-ea"/>
              </a:rPr>
              <a:t>Brexit. What will happen to flights between the United Kingdom of Great Britain and Northern Ireland and European Union countries? Legal aspects of air transport</a:t>
            </a:r>
            <a:endParaRPr lang="pl-PL" dirty="0"/>
          </a:p>
          <a:p>
            <a:pPr algn="just"/>
            <a:endParaRPr lang="pl-PL" dirty="0"/>
          </a:p>
        </p:txBody>
      </p:sp>
      <p:sp>
        <p:nvSpPr>
          <p:cNvPr id="3" name="Symbol zastępczy tekstu 2"/>
          <p:cNvSpPr>
            <a:spLocks noGrp="1"/>
          </p:cNvSpPr>
          <p:nvPr>
            <p:ph type="body" sz="quarter" idx="13"/>
          </p:nvPr>
        </p:nvSpPr>
        <p:spPr>
          <a:xfrm>
            <a:off x="484995" y="2358539"/>
            <a:ext cx="7771894" cy="431800"/>
          </a:xfrm>
        </p:spPr>
        <p:txBody>
          <a:bodyPr/>
          <a:lstStyle/>
          <a:p>
            <a:r>
              <a:rPr lang="pl-PL" dirty="0"/>
              <a:t>Agnieszka Fortońska</a:t>
            </a:r>
            <a:endParaRPr lang="pl-PL" dirty="0"/>
          </a:p>
        </p:txBody>
      </p:sp>
      <p:sp>
        <p:nvSpPr>
          <p:cNvPr id="4" name="Symbol zastępczy tekstu 3"/>
          <p:cNvSpPr>
            <a:spLocks noGrp="1"/>
          </p:cNvSpPr>
          <p:nvPr>
            <p:ph type="body" sz="quarter" idx="14"/>
          </p:nvPr>
        </p:nvSpPr>
        <p:spPr>
          <a:xfrm>
            <a:off x="407525" y="2675905"/>
            <a:ext cx="7771894" cy="370964"/>
          </a:xfrm>
        </p:spPr>
        <p:txBody>
          <a:bodyPr/>
          <a:lstStyle/>
          <a:p>
            <a:r>
              <a:rPr lang="pl-PL" dirty="0" err="1">
                <a:sym typeface="+mn-ea"/>
              </a:rPr>
              <a:t> University of Silesia</a:t>
            </a:r>
            <a:endParaRPr lang="pl-PL" dirty="0"/>
          </a:p>
          <a:p>
            <a:endParaRPr lang="pl-PL" dirty="0"/>
          </a:p>
        </p:txBody>
      </p:sp>
      <p:sp>
        <p:nvSpPr>
          <p:cNvPr id="5" name="Symbol zastępczy tekstu 4"/>
          <p:cNvSpPr>
            <a:spLocks noGrp="1"/>
          </p:cNvSpPr>
          <p:nvPr>
            <p:ph type="body" sz="quarter" idx="15"/>
          </p:nvPr>
        </p:nvSpPr>
        <p:spPr/>
        <p:txBody>
          <a:bodyPr/>
          <a:lstStyle/>
          <a:p>
            <a:r>
              <a:rPr lang="pl-PL" dirty="0" err="1"/>
              <a:t>Bibliography</a:t>
            </a:r>
            <a:endParaRPr lang="pl-PL" dirty="0" err="1"/>
          </a:p>
          <a:p>
            <a:endParaRPr lang="pl-PL" dirty="0" err="1"/>
          </a:p>
          <a:p>
            <a:endParaRPr lang="pl-PL" dirty="0"/>
          </a:p>
        </p:txBody>
      </p:sp>
      <p:sp>
        <p:nvSpPr>
          <p:cNvPr id="6" name="Symbol zastępczy tekstu 5"/>
          <p:cNvSpPr>
            <a:spLocks noGrp="1"/>
          </p:cNvSpPr>
          <p:nvPr>
            <p:ph type="body" sz="quarter" idx="16"/>
          </p:nvPr>
        </p:nvSpPr>
        <p:spPr>
          <a:xfrm>
            <a:off x="173355" y="3417570"/>
            <a:ext cx="8854440" cy="2675255"/>
          </a:xfrm>
        </p:spPr>
        <p:txBody>
          <a:bodyPr/>
          <a:lstStyle/>
          <a:p>
            <a:pPr algn="just"/>
            <a:r>
              <a:rPr lang="pl-PL" dirty="0"/>
              <a:t>1] Treaty on European Union. Maastricht.1992.02.07., OJ 2004.90.864/30 of 2004.04.30</a:t>
            </a:r>
            <a:endParaRPr lang="pl-PL" dirty="0"/>
          </a:p>
          <a:p>
            <a:pPr algn="just"/>
            <a:r>
              <a:rPr lang="pl-PL" dirty="0"/>
              <a:t>[2] Treaty on the Functioning of the European Union. Rome.1957.03.25., OJ 2004.90.864/2 of 2004.04.30.</a:t>
            </a:r>
            <a:endParaRPr lang="pl-PL" dirty="0"/>
          </a:p>
          <a:p>
            <a:pPr algn="just"/>
            <a:r>
              <a:rPr lang="pl-PL" dirty="0"/>
              <a:t>[3] Regulation (EU) 2019/502 of the European Parliament and of the Council of 25 March 2019 on common rules ensuring basic air connectivity with regard to the withdrawal of the United Kingdom of Great Britain and Northern Ireland from the Union (Official Journal of the European Union, L 85 I/49, 27.3.2019.</a:t>
            </a:r>
            <a:endParaRPr lang="pl-PL" dirty="0"/>
          </a:p>
          <a:p>
            <a:pPr algn="just"/>
            <a:r>
              <a:rPr lang="pl-PL" dirty="0"/>
              <a:t>[4] Agreement on the withdrawal of the United Kingdom of Great Britain and Northern Ireland from the European Union and the European Atomic Energy Community, OJ EU.L.2020.29.7 of 2020.01.31.</a:t>
            </a:r>
            <a:endParaRPr lang="pl-PL" dirty="0"/>
          </a:p>
          <a:p>
            <a:pPr algn="just"/>
            <a:r>
              <a:rPr lang="pl-PL" dirty="0"/>
              <a:t>[5] Political Declaration setting out the framework for the future relationship between the European Union and the United Kingdom (2020/C 34/01), Official Journal of the European Union, C 34/1, 31.1.2020.</a:t>
            </a:r>
            <a:endParaRPr lang="pl-PL" dirty="0"/>
          </a:p>
          <a:p>
            <a:pPr algn="just"/>
            <a:r>
              <a:rPr lang="pl-PL" dirty="0"/>
              <a:t>[6] US-European Community. Air Transport Agreement. Washington. 2007.04.30. OJ EU.L.2007.134.4 of 2007.05.25.</a:t>
            </a:r>
            <a:endParaRPr lang="pl-PL" dirty="0"/>
          </a:p>
          <a:p>
            <a:pPr algn="just"/>
            <a:endParaRPr lang="pl-PL" dirty="0"/>
          </a:p>
        </p:txBody>
      </p:sp>
      <p:sp>
        <p:nvSpPr>
          <p:cNvPr id="7" name="Symbol zastępczy numeru slajdu 6"/>
          <p:cNvSpPr>
            <a:spLocks noGrp="1"/>
          </p:cNvSpPr>
          <p:nvPr>
            <p:ph type="sldNum" sz="quarter" idx="4"/>
          </p:nvPr>
        </p:nvSpPr>
        <p:spPr/>
        <p:txBody>
          <a:bodyPr/>
          <a:lstStyle/>
          <a:p>
            <a:pPr algn="r">
              <a:defRPr/>
            </a:pPr>
            <a:fld id="{9AC15838-3CEE-42BC-9BB2-A054A9C27782}" type="slidenum">
              <a:rPr lang="pl-PL" altLang="pl-PL" smtClean="0"/>
            </a:fld>
            <a:endParaRPr lang="pl-PL" altLang="pl-PL" dirty="0"/>
          </a:p>
        </p:txBody>
      </p:sp>
    </p:spTree>
  </p:cSld>
  <p:clrMapOvr>
    <a:masterClrMapping/>
  </p:clrMapOvr>
</p:sld>
</file>

<file path=ppt/theme/theme1.xml><?xml version="1.0" encoding="utf-8"?>
<a:theme xmlns:a="http://schemas.openxmlformats.org/drawingml/2006/main" name="Wzorn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7195</Words>
  <Application>WPS Presentation</Application>
  <PresentationFormat>Pokaz na ekranie (4:3)</PresentationFormat>
  <Paragraphs>98</Paragraphs>
  <Slides>9</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SimSun</vt:lpstr>
      <vt:lpstr>Wingdings</vt:lpstr>
      <vt:lpstr>Calibri</vt:lpstr>
      <vt:lpstr>Microsoft YaHei</vt:lpstr>
      <vt:lpstr/>
      <vt:lpstr>Arial Unicode MS</vt:lpstr>
      <vt:lpstr>Segoe Print</vt:lpstr>
      <vt:lpstr>Wzornik</vt:lpstr>
      <vt:lpstr>Title of the presentation</vt:lpstr>
      <vt:lpstr>Agenda</vt:lpstr>
      <vt:lpstr>Title of the first chapter</vt:lpstr>
      <vt:lpstr>Title of the second chapter</vt:lpstr>
      <vt:lpstr>Title of the third chapter</vt:lpstr>
      <vt:lpstr>Title of the fourth chapter</vt:lpstr>
      <vt:lpstr>Title of the fifth chapter</vt:lpstr>
      <vt:lpstr>Title of the sixth chapter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dc:creator>
  <cp:lastModifiedBy>HP</cp:lastModifiedBy>
  <cp:revision>118</cp:revision>
  <cp:lastPrinted>2013-11-12T00:24:00Z</cp:lastPrinted>
  <dcterms:created xsi:type="dcterms:W3CDTF">2013-10-22T17:15:00Z</dcterms:created>
  <dcterms:modified xsi:type="dcterms:W3CDTF">2020-10-19T14:01:08Z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1045-11.2.0.9684</vt:lpwstr>
  </property>
</Properties>
</file>